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60" r:id="rId7"/>
    <p:sldId id="274" r:id="rId8"/>
    <p:sldId id="290" r:id="rId9"/>
    <p:sldId id="295" r:id="rId10"/>
    <p:sldId id="298" r:id="rId11"/>
    <p:sldId id="297" r:id="rId12"/>
    <p:sldId id="296" r:id="rId13"/>
    <p:sldId id="266" r:id="rId14"/>
    <p:sldId id="303" r:id="rId15"/>
    <p:sldId id="302"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300" r:id="rId31"/>
    <p:sldId id="301" r:id="rId32"/>
    <p:sldId id="299" r:id="rId33"/>
    <p:sldId id="267" r:id="rId34"/>
    <p:sldId id="261"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9170" autoAdjust="0"/>
  </p:normalViewPr>
  <p:slideViewPr>
    <p:cSldViewPr snapToGrid="0" showGuides="1">
      <p:cViewPr>
        <p:scale>
          <a:sx n="100" d="100"/>
          <a:sy n="100" d="100"/>
        </p:scale>
        <p:origin x="3384" y="308"/>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dirty="0"/>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00.png"/><Relationship Id="rId5" Type="http://schemas.openxmlformats.org/officeDocument/2006/relationships/image" Target="../media/image36.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12"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60.emf"/><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9.emf"/><Relationship Id="rId4" Type="http://schemas.openxmlformats.org/officeDocument/2006/relationships/image" Target="../media/image59.png"/><Relationship Id="rId9" Type="http://schemas.openxmlformats.org/officeDocument/2006/relationships/image" Target="../media/image6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課題と次ステップ</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の次世代通信技術は高速で大容量データ送受信が必要</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帯での通信性能が必須</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従来：誘電損失を測定・検討</a:t>
                </a:r>
              </a:p>
              <a:p>
                <a:r>
                  <a:rPr lang="ja-JP" altLang="en-US" sz="2000" dirty="0"/>
                  <a:t>課題：導体損失における表面粗さの影響の検討は不十分</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439" y="3574196"/>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4614467" y="3900756"/>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50705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1356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161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728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5233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20076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881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70175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2455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3471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149008165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solidFill>
                            <a:schemeClr val="tx1">
                              <a:lumMod val="50000"/>
                              <a:lumOff val="50000"/>
                            </a:schemeClr>
                          </a:solidFill>
                          <a:effectLst/>
                          <a:latin typeface="+mn-ea"/>
                          <a:ea typeface="+mn-ea"/>
                        </a:rPr>
                        <a:t>0.3mm</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tx1">
                              <a:lumMod val="50000"/>
                              <a:lumOff val="50000"/>
                            </a:schemeClr>
                          </a:solidFill>
                          <a:effectLst/>
                          <a:latin typeface="+mn-ea"/>
                          <a:ea typeface="+mn-ea"/>
                        </a:rPr>
                        <a:t>高耐久性、高熱伝導性、低価格であり、</a:t>
                      </a:r>
                      <a:r>
                        <a:rPr lang="en-US" altLang="ja-JP" sz="1800" b="0" i="0" u="none" strike="noStrike" dirty="0">
                          <a:solidFill>
                            <a:schemeClr val="tx1">
                              <a:lumMod val="50000"/>
                              <a:lumOff val="50000"/>
                            </a:schemeClr>
                          </a:solidFill>
                          <a:effectLst/>
                          <a:latin typeface="+mn-ea"/>
                          <a:ea typeface="+mn-ea"/>
                        </a:rPr>
                        <a:t>1GHz</a:t>
                      </a:r>
                      <a:r>
                        <a:rPr lang="ja-JP" altLang="en-US" sz="1800" b="0" i="0" u="none" strike="noStrike" dirty="0">
                          <a:solidFill>
                            <a:schemeClr val="tx1">
                              <a:lumMod val="50000"/>
                              <a:lumOff val="50000"/>
                            </a:schemeClr>
                          </a:solidFill>
                          <a:effectLst/>
                          <a:latin typeface="+mn-ea"/>
                          <a:ea typeface="+mn-ea"/>
                        </a:rPr>
                        <a:t>以下の帯域でよく使われる。</a:t>
                      </a:r>
                      <a:endParaRPr 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662929"/>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820834"/>
            <a:ext cx="3674384"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170761"/>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528720"/>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5955261"/>
            <a:ext cx="5132152"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このような基板の評価には</a:t>
            </a:r>
            <a:r>
              <a:rPr kumimoji="1" lang="en-US" altLang="ja-JP" sz="2000" dirty="0">
                <a:latin typeface="メイリオ" panose="020B0604030504040204" pitchFamily="50" charset="-128"/>
                <a:ea typeface="メイリオ" panose="020B0604030504040204" pitchFamily="50" charset="-128"/>
              </a:rPr>
              <a:t>BCDR</a:t>
            </a:r>
            <a:r>
              <a:rPr kumimoji="1" lang="ja-JP" altLang="en-US" sz="2000" dirty="0">
                <a:latin typeface="メイリオ" panose="020B0604030504040204" pitchFamily="50" charset="-128"/>
                <a:ea typeface="メイリオ" panose="020B0604030504040204" pitchFamily="50" charset="-128"/>
              </a:rPr>
              <a:t>法が有効</a:t>
            </a: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dirty="0"/>
              <a:t>BCDR</a:t>
            </a:r>
            <a:r>
              <a:rPr lang="ja-JP" altLang="en-US" dirty="0"/>
              <a:t>法による測定方法</a:t>
            </a:r>
            <a:endParaRPr kumimoji="1" lang="ja-JP" altLang="en-US" sz="2800" dirty="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共振信号を測定</a:t>
            </a:r>
            <a:endParaRPr kumimoji="1" lang="ja-JP" altLang="en-US" sz="1600" dirty="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評価・計算</a:t>
            </a:r>
            <a:endParaRPr kumimoji="1" lang="ja-JP" altLang="en-US" sz="1600" dirty="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この値を使って</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複素誘電率を算出する</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ピークが鋭く立ち形が崩れていない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→測定が正常に行われた</a:t>
            </a:r>
            <a:endParaRPr lang="en-US" altLang="ja-JP" sz="2000" kern="100" dirty="0">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pPr/>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pPr/>
            <a:r>
              <a:rPr lang="en-US" altLang="ja-JP" dirty="0"/>
              <a:t>20</a:t>
            </a:r>
            <a:r>
              <a:rPr lang="ja-JP" altLang="en-US" dirty="0"/>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dirty="0"/>
              <a:t>測定結果②　</a:t>
            </a:r>
            <a:r>
              <a:rPr kumimoji="1" lang="ja-JP" altLang="en-US" dirty="0"/>
              <a:t>複素誘電率</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524609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5246093"/>
                <a:ext cx="4522523" cy="408125"/>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dirty="0"/>
              </a:p>
            </p:txBody>
          </p:sp>
        </mc:Choice>
        <mc:Fallback>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pPr/>
            <a:r>
              <a:rPr lang="en-US" altLang="ja-JP" dirty="0"/>
              <a:t>S</a:t>
            </a:r>
            <a:r>
              <a:rPr lang="ja-JP" altLang="en-US" dirty="0"/>
              <a:t>パラメータの</a:t>
            </a:r>
            <a:r>
              <a:rPr lang="en-US" altLang="ja-JP" dirty="0"/>
              <a:t>Q</a:t>
            </a:r>
            <a:r>
              <a:rPr lang="ja-JP" altLang="en-US" dirty="0"/>
              <a:t>値から算出</a:t>
            </a:r>
            <a:endParaRPr dirty="0"/>
          </a:p>
        </p:txBody>
      </p:sp>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dirty="0"/>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・実効導電率使用時に損失が大きい</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・表面粗さを考慮しない従来モデルが</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高周波での導体損失を過小評価している</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可能性</a:t>
            </a:r>
            <a:endParaRPr lang="en-US" altLang="ja-JP" sz="2000" kern="100" dirty="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dirty="0">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dirty="0">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9556dbaed037c7fa9e619b60d18dc03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74413ad0ce213981a33bd1c6e8af85e5"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72E74C-D964-4D9E-A852-75B754843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e4125-8b8c-47f4-b133-3f85cf428b58"/>
    <ds:schemaRef ds:uri="e33c5918-ab75-4cfd-99ec-d8648305b5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openxmlformats.org/package/2006/metadata/core-properties"/>
    <ds:schemaRef ds:uri="e33c5918-ab75-4cfd-99ec-d8648305b5ed"/>
    <ds:schemaRef ds:uri="http://schemas.microsoft.com/office/infopath/2007/PartnerControls"/>
    <ds:schemaRef ds:uri="http://schemas.microsoft.com/office/2006/documentManagement/types"/>
    <ds:schemaRef ds:uri="http://purl.org/dc/dcmitype/"/>
    <ds:schemaRef ds:uri="c31e4125-8b8c-47f4-b133-3f85cf428b58"/>
    <ds:schemaRef ds:uri="http://purl.org/dc/elements/1.1/"/>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11076</TotalTime>
  <Words>2990</Words>
  <Application>Microsoft Office PowerPoint</Application>
  <PresentationFormat>画面に合わせる (4:3)</PresentationFormat>
  <Paragraphs>282</Paragraphs>
  <Slides>31</Slides>
  <Notes>24</Notes>
  <HiddenSlides>21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31</vt:i4>
      </vt:variant>
    </vt:vector>
  </HeadingPairs>
  <TitlesOfParts>
    <vt:vector size="42" baseType="lpstr">
      <vt:lpstr>ＭＳ Ｐゴシック</vt:lpstr>
      <vt:lpstr>ＭＳ 明朝</vt:lpstr>
      <vt:lpstr>メイリオ</vt:lpstr>
      <vt:lpstr>游ゴシック</vt:lpstr>
      <vt:lpstr>游明朝</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BCDR法による測定方法</vt:lpstr>
      <vt:lpstr>測定結果①　Sパラメータ</vt:lpstr>
      <vt:lpstr>測定結果②　複素誘電率</vt:lpstr>
      <vt:lpstr>測定結果③　実効導電率</vt:lpstr>
      <vt:lpstr>減衰定数の算出結果</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53</cp:revision>
  <cp:lastPrinted>2025-11-18T05:53:12Z</cp:lastPrinted>
  <dcterms:created xsi:type="dcterms:W3CDTF">2025-09-24T05:03:45Z</dcterms:created>
  <dcterms:modified xsi:type="dcterms:W3CDTF">2026-01-20T06:44:53Z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